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78" r:id="rId4"/>
    <p:sldId id="275" r:id="rId5"/>
    <p:sldId id="279" r:id="rId6"/>
    <p:sldId id="283" r:id="rId7"/>
    <p:sldId id="280" r:id="rId8"/>
    <p:sldId id="281" r:id="rId9"/>
    <p:sldId id="282" r:id="rId10"/>
    <p:sldId id="284" r:id="rId11"/>
    <p:sldId id="285" r:id="rId12"/>
    <p:sldId id="260" r:id="rId13"/>
    <p:sldId id="266" r:id="rId14"/>
    <p:sldId id="274" r:id="rId15"/>
    <p:sldId id="261" r:id="rId16"/>
    <p:sldId id="272" r:id="rId17"/>
    <p:sldId id="267" r:id="rId18"/>
    <p:sldId id="268" r:id="rId19"/>
    <p:sldId id="269" r:id="rId20"/>
    <p:sldId id="270" r:id="rId21"/>
    <p:sldId id="271" r:id="rId22"/>
  </p:sldIdLst>
  <p:sldSz cx="12192000" cy="6858000"/>
  <p:notesSz cx="6669088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ov Michal" initials="PM" lastIdx="10" clrIdx="0">
    <p:extLst>
      <p:ext uri="{19B8F6BF-5375-455C-9EA6-DF929625EA0E}">
        <p15:presenceInfo xmlns:p15="http://schemas.microsoft.com/office/powerpoint/2012/main" userId="S-1-5-21-1978698242-194910813-264157411-7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520"/>
    <a:srgbClr val="FF5050"/>
    <a:srgbClr val="9D6D3A"/>
    <a:srgbClr val="D8AD0E"/>
    <a:srgbClr val="AC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D4932-DC7B-C545-8559-4A6A1E0BDACF}" v="2" dt="2018-06-04T09:21:02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5"/>
    <p:restoredTop sz="94647"/>
  </p:normalViewPr>
  <p:slideViewPr>
    <p:cSldViewPr snapToGrid="0" snapToObjects="1">
      <p:cViewPr varScale="1">
        <p:scale>
          <a:sx n="108" d="100"/>
          <a:sy n="108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RFSEG.drmax.local\sdileniDrMax\17%20Legal\01.%20APLS\09.%20M&#233;dia\TK%2028.%20&#269;ervna%202018\S&#218;KL%20vyhodnocen&#237;%20pr&#367;m&#283;r%20a%20zn&#225;mk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RFSEG.drmax.local\sdileniDrMax\17%20Legal\01.%20APLS\09.%20M&#233;dia\TK%2028.%20&#269;ervna%202018\S&#218;KL%20vyhodnocen&#237;%20pr&#367;m&#283;r%20a%20zn&#225;mk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RFSEG.drmax.local\sdileniDrMax\17%20Legal\01.%20APLS\09.%20M&#233;dia\TK%2028.%20&#269;ervna%202018\S&#218;KL%20vyhodnocen&#237;%20pr&#367;m&#283;r%20a%20zn&#225;mk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RFSEG.drmax.local\sdileniDrMax\17%20Legal\01.%20APLS\09.%20M&#233;dia\TK%2028.%20&#269;ervna%202018\S&#218;KL%20vyhodnocen&#237;%20pr&#367;m&#283;r%20a%20zn&#225;mk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PRFSEG.drmax.local\sdileniDrMax\17%20Legal\01.%20APLS\09.%20M&#233;dia\TK%2028.%20&#269;ervna%202018\S&#218;KL%20vyhodnocen&#237;%20pr&#367;m&#283;r%20a%20zn&#225;mk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>
                <a:solidFill>
                  <a:schemeClr val="tx1"/>
                </a:solidFill>
              </a:rPr>
              <a:t>Farmaceutičtí asistenti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'Hodnocení '!$A$102</c:f>
              <c:strCache>
                <c:ptCount val="1"/>
                <c:pt idx="0">
                  <c:v>Nově přijatí</c:v>
                </c:pt>
              </c:strCache>
            </c:strRef>
          </c:tx>
          <c:spPr>
            <a:ln w="25400" cap="rnd">
              <a:solidFill>
                <a:srgbClr val="FF505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5050"/>
              </a:solidFill>
              <a:ln w="38100">
                <a:solidFill>
                  <a:srgbClr val="FF5050"/>
                </a:solidFill>
                <a:round/>
              </a:ln>
              <a:effectLst/>
            </c:spPr>
          </c:marker>
          <c:dPt>
            <c:idx val="1"/>
            <c:marker>
              <c:symbol val="diamond"/>
              <c:size val="6"/>
              <c:spPr>
                <a:solidFill>
                  <a:srgbClr val="FF5050"/>
                </a:solidFill>
                <a:ln w="38100" cap="rnd">
                  <a:solidFill>
                    <a:srgbClr val="FF5050"/>
                  </a:solidFill>
                  <a:round/>
                  <a:headEnd type="oval"/>
                  <a:tailEnd type="oval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26-4A27-81BA-BF26D912A968}"/>
              </c:ext>
            </c:extLst>
          </c:dPt>
          <c:dLbls>
            <c:dLbl>
              <c:idx val="0"/>
              <c:layout>
                <c:manualLayout>
                  <c:x val="-8.611111111111111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26-4A27-81BA-BF26D912A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'Hodnocení '!$B$101:$C$101</c:f>
              <c:numCache>
                <c:formatCode>General</c:formatCode>
                <c:ptCount val="2"/>
                <c:pt idx="0">
                  <c:v>2011</c:v>
                </c:pt>
                <c:pt idx="1">
                  <c:v>2017</c:v>
                </c:pt>
              </c:numCache>
            </c:numRef>
          </c:cat>
          <c:val>
            <c:numRef>
              <c:f>'Hodnocení '!$B$102:$C$102</c:f>
              <c:numCache>
                <c:formatCode>General</c:formatCode>
                <c:ptCount val="2"/>
                <c:pt idx="0">
                  <c:v>448</c:v>
                </c:pt>
                <c:pt idx="1">
                  <c:v>310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26-4A27-81BA-BF26D912A968}"/>
            </c:ext>
          </c:extLst>
        </c:ser>
        <c:ser>
          <c:idx val="1"/>
          <c:order val="1"/>
          <c:tx>
            <c:strRef>
              <c:f>'Hodnocení '!$A$103</c:f>
              <c:strCache>
                <c:ptCount val="1"/>
                <c:pt idx="0">
                  <c:v>Absolventi</c:v>
                </c:pt>
              </c:strCache>
            </c:strRef>
          </c:tx>
          <c:spPr>
            <a:ln w="25400" cap="rnd">
              <a:solidFill>
                <a:srgbClr val="0099CC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0099CC"/>
              </a:solidFill>
              <a:ln w="38100">
                <a:solidFill>
                  <a:srgbClr val="0099CC"/>
                </a:solidFill>
                <a:round/>
                <a:headEnd type="oval"/>
                <a:tailEnd type="stealth"/>
              </a:ln>
              <a:effectLst/>
            </c:spPr>
          </c:marker>
          <c:dLbls>
            <c:dLbl>
              <c:idx val="0"/>
              <c:layout>
                <c:manualLayout>
                  <c:x val="-8.333333333333332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26-4A27-81BA-BF26D912A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'Hodnocení '!$B$101:$C$101</c:f>
              <c:numCache>
                <c:formatCode>General</c:formatCode>
                <c:ptCount val="2"/>
                <c:pt idx="0">
                  <c:v>2011</c:v>
                </c:pt>
                <c:pt idx="1">
                  <c:v>2017</c:v>
                </c:pt>
              </c:numCache>
            </c:numRef>
          </c:cat>
          <c:val>
            <c:numRef>
              <c:f>'Hodnocení '!$B$103:$C$103</c:f>
              <c:numCache>
                <c:formatCode>General</c:formatCode>
                <c:ptCount val="2"/>
                <c:pt idx="0">
                  <c:v>240</c:v>
                </c:pt>
                <c:pt idx="1">
                  <c:v>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26-4A27-81BA-BF26D912A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642880"/>
        <c:axId val="433638616"/>
      </c:lineChart>
      <c:catAx>
        <c:axId val="433642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638616"/>
        <c:crosses val="autoZero"/>
        <c:auto val="1"/>
        <c:lblAlgn val="ctr"/>
        <c:lblOffset val="100"/>
        <c:noMultiLvlLbl val="0"/>
      </c:catAx>
      <c:valAx>
        <c:axId val="433638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364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Průměrná</a:t>
            </a:r>
            <a:r>
              <a:rPr lang="cs-CZ" sz="1800" baseline="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známka </a:t>
            </a:r>
            <a:r>
              <a:rPr lang="cs-CZ" sz="1800" b="1" dirty="0"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(1 = nejlepší)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'Hodnocení '!$H$18</c:f>
              <c:strCache>
                <c:ptCount val="1"/>
                <c:pt idx="0">
                  <c:v>Ostatní lékárny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57-43E5-863E-F2B3358BF631}"/>
                </c:ext>
              </c:extLst>
            </c:dLbl>
            <c:dLbl>
              <c:idx val="1"/>
              <c:layout>
                <c:manualLayout>
                  <c:x val="2.777777777777676E-3"/>
                  <c:y val="5.092592592592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57-43E5-863E-F2B3358BF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'Hodnocení '!$G$19:$G$20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'Hodnocení '!$H$19:$H$20</c:f>
              <c:numCache>
                <c:formatCode>General</c:formatCode>
                <c:ptCount val="2"/>
                <c:pt idx="0">
                  <c:v>1.65</c:v>
                </c:pt>
                <c:pt idx="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57-43E5-863E-F2B3358BF631}"/>
            </c:ext>
          </c:extLst>
        </c:ser>
        <c:ser>
          <c:idx val="1"/>
          <c:order val="1"/>
          <c:tx>
            <c:strRef>
              <c:f>'Hodnocení '!$I$18</c:f>
              <c:strCache>
                <c:ptCount val="1"/>
                <c:pt idx="0">
                  <c:v>APLS lékárny (Dr. Max + Benu)</c:v>
                </c:pt>
              </c:strCache>
            </c:strRef>
          </c:tx>
          <c:spPr>
            <a:solidFill>
              <a:srgbClr val="F7A52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57-43E5-863E-F2B3358BF63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57-43E5-863E-F2B3358BF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'Hodnocení '!$G$19:$G$20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'Hodnocení '!$I$19:$I$20</c:f>
              <c:numCache>
                <c:formatCode>General</c:formatCode>
                <c:ptCount val="2"/>
                <c:pt idx="0">
                  <c:v>1.37</c:v>
                </c:pt>
                <c:pt idx="1">
                  <c:v>1.27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7-43E5-863E-F2B3358BF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67656800"/>
        <c:axId val="277236592"/>
        <c:axId val="0"/>
      </c:bar3DChart>
      <c:catAx>
        <c:axId val="26765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277236592"/>
        <c:crosses val="autoZero"/>
        <c:auto val="1"/>
        <c:lblAlgn val="ctr"/>
        <c:lblOffset val="100"/>
        <c:noMultiLvlLbl val="0"/>
      </c:catAx>
      <c:valAx>
        <c:axId val="27723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6765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 dirty="0">
                <a:effectLst/>
              </a:rPr>
              <a:t>% zastoupení hodnocení </a:t>
            </a:r>
            <a:r>
              <a:rPr lang="cs-CZ" sz="1800" b="1" i="0" baseline="0" dirty="0">
                <a:effectLst/>
              </a:rPr>
              <a:t>1</a:t>
            </a:r>
            <a:endParaRPr lang="cs-CZ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'Hodnocení '!$B$29</c:f>
              <c:strCache>
                <c:ptCount val="1"/>
                <c:pt idx="0">
                  <c:v>Ostatní lékárny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9.259259259259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34-480B-B0F9-39E121EEAAF9}"/>
                </c:ext>
              </c:extLst>
            </c:dLbl>
            <c:dLbl>
              <c:idx val="1"/>
              <c:layout>
                <c:manualLayout>
                  <c:x val="0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34-480B-B0F9-39E121EEA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'Hodnocení '!$A$30:$A$31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'Hodnocení '!$B$30:$B$31</c:f>
              <c:numCache>
                <c:formatCode>0.00%</c:formatCode>
                <c:ptCount val="2"/>
                <c:pt idx="0">
                  <c:v>0.5351027397260274</c:v>
                </c:pt>
                <c:pt idx="1">
                  <c:v>0.55633187772925763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34-480B-B0F9-39E121EEAAF9}"/>
            </c:ext>
          </c:extLst>
        </c:ser>
        <c:ser>
          <c:idx val="1"/>
          <c:order val="1"/>
          <c:tx>
            <c:strRef>
              <c:f>'Hodnocení '!$C$29</c:f>
              <c:strCache>
                <c:ptCount val="1"/>
                <c:pt idx="0">
                  <c:v>APLS lékárny (Dr. Max + Benu)</c:v>
                </c:pt>
              </c:strCache>
            </c:strRef>
          </c:tx>
          <c:spPr>
            <a:solidFill>
              <a:srgbClr val="F7A52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043695156236541E-2"/>
                  <c:y val="-1.001820631509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34-480B-B0F9-39E121EEAAF9}"/>
                </c:ext>
              </c:extLst>
            </c:dLbl>
            <c:dLbl>
              <c:idx val="1"/>
              <c:layout>
                <c:manualLayout>
                  <c:x val="2.805097768227599E-2"/>
                  <c:y val="3.33940210503284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34-480B-B0F9-39E121EEA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'Hodnocení '!$A$30:$A$31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'Hodnocení '!$C$30:$C$31</c:f>
              <c:numCache>
                <c:formatCode>0.00%</c:formatCode>
                <c:ptCount val="2"/>
                <c:pt idx="0">
                  <c:v>0.67231638418079098</c:v>
                </c:pt>
                <c:pt idx="1">
                  <c:v>0.7595628415300546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34-480B-B0F9-39E121EEA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411296848"/>
        <c:axId val="411288648"/>
        <c:axId val="0"/>
      </c:bar3DChart>
      <c:catAx>
        <c:axId val="411296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411288648"/>
        <c:crosses val="autoZero"/>
        <c:auto val="1"/>
        <c:lblAlgn val="ctr"/>
        <c:lblOffset val="100"/>
        <c:noMultiLvlLbl val="0"/>
      </c:catAx>
      <c:valAx>
        <c:axId val="411288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129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>
                <a:effectLst/>
              </a:rPr>
              <a:t>% zastoupení hodnocení </a:t>
            </a:r>
            <a:r>
              <a:rPr lang="cs-CZ" sz="1800" b="1" i="0" baseline="0">
                <a:effectLst/>
              </a:rPr>
              <a:t>2</a:t>
            </a:r>
            <a:endParaRPr lang="cs-CZ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'Hodnocení '!$F$29</c:f>
              <c:strCache>
                <c:ptCount val="1"/>
                <c:pt idx="0">
                  <c:v>Ostatní lékárny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788E-2"/>
                  <c:y val="9.25925925925925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E5-453D-AA5B-494DF09519A9}"/>
                </c:ext>
              </c:extLst>
            </c:dLbl>
            <c:dLbl>
              <c:idx val="1"/>
              <c:layout>
                <c:manualLayout>
                  <c:x val="1.5670703003777483E-2"/>
                  <c:y val="6.4814905263720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E5-453D-AA5B-494DF0951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'Hodnocení '!$E$30:$E$31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'Hodnocení '!$F$30:$F$31</c:f>
              <c:numCache>
                <c:formatCode>0.00%</c:formatCode>
                <c:ptCount val="2"/>
                <c:pt idx="0">
                  <c:v>0.2988013698630137</c:v>
                </c:pt>
                <c:pt idx="1">
                  <c:v>0.29170305676855895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5-453D-AA5B-494DF09519A9}"/>
            </c:ext>
          </c:extLst>
        </c:ser>
        <c:ser>
          <c:idx val="1"/>
          <c:order val="1"/>
          <c:tx>
            <c:strRef>
              <c:f>'Hodnocení '!$G$29</c:f>
              <c:strCache>
                <c:ptCount val="1"/>
                <c:pt idx="0">
                  <c:v>APLS lékárny (Dr. Max + Benu)</c:v>
                </c:pt>
              </c:strCache>
            </c:strRef>
          </c:tx>
          <c:spPr>
            <a:solidFill>
              <a:srgbClr val="F7A52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78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E5-453D-AA5B-494DF09519A9}"/>
                </c:ext>
              </c:extLst>
            </c:dLbl>
            <c:dLbl>
              <c:idx val="1"/>
              <c:layout>
                <c:manualLayout>
                  <c:x val="8.3333333333333332E-3"/>
                  <c:y val="-2.31481481481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E5-453D-AA5B-494DF0951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'Hodnocení '!$E$30:$E$31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'Hodnocení '!$G$30:$G$31</c:f>
              <c:numCache>
                <c:formatCode>0.00%</c:formatCode>
                <c:ptCount val="2"/>
                <c:pt idx="0">
                  <c:v>0.2824858757062147</c:v>
                </c:pt>
                <c:pt idx="1">
                  <c:v>0.18579234972677597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E5-453D-AA5B-494DF0951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542731976"/>
        <c:axId val="542731320"/>
        <c:axId val="0"/>
      </c:bar3DChart>
      <c:catAx>
        <c:axId val="542731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542731320"/>
        <c:crosses val="autoZero"/>
        <c:auto val="1"/>
        <c:lblAlgn val="ctr"/>
        <c:lblOffset val="100"/>
        <c:noMultiLvlLbl val="0"/>
      </c:catAx>
      <c:valAx>
        <c:axId val="542731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273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>
                <a:effectLst/>
              </a:rPr>
              <a:t>% zastoupení hodnocení </a:t>
            </a:r>
            <a:r>
              <a:rPr lang="cs-CZ" sz="1800" b="1" i="0" baseline="0">
                <a:effectLst/>
              </a:rPr>
              <a:t>3</a:t>
            </a:r>
            <a:endParaRPr lang="cs-CZ" b="1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'Hodnocení '!$J$29</c:f>
              <c:strCache>
                <c:ptCount val="1"/>
                <c:pt idx="0">
                  <c:v>Ostatní lékárny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19100370195835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41-41CD-B2E1-2DC56AB06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'Hodnocení '!$I$30:$I$31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'Hodnocení '!$J$30:$J$31</c:f>
              <c:numCache>
                <c:formatCode>0.00%</c:formatCode>
                <c:ptCount val="2"/>
                <c:pt idx="0">
                  <c:v>0.1738013698630137</c:v>
                </c:pt>
                <c:pt idx="1">
                  <c:v>0.15196506550218342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1-41CD-B2E1-2DC56AB06D5F}"/>
            </c:ext>
          </c:extLst>
        </c:ser>
        <c:ser>
          <c:idx val="1"/>
          <c:order val="1"/>
          <c:tx>
            <c:strRef>
              <c:f>'Hodnocení '!$K$29</c:f>
              <c:strCache>
                <c:ptCount val="1"/>
                <c:pt idx="0">
                  <c:v>APLS lékárny (Dr. Max + Benu)</c:v>
                </c:pt>
              </c:strCache>
            </c:strRef>
          </c:tx>
          <c:spPr>
            <a:solidFill>
              <a:srgbClr val="F7A52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6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41-41CD-B2E1-2DC56AB06D5F}"/>
                </c:ext>
              </c:extLst>
            </c:dLbl>
            <c:dLbl>
              <c:idx val="1"/>
              <c:layout>
                <c:manualLayout>
                  <c:x val="1.3888888888888838E-2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41-41CD-B2E1-2DC56AB06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'Hodnocení '!$I$30:$I$31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'Hodnocení '!$K$30:$K$31</c:f>
              <c:numCache>
                <c:formatCode>0.00%</c:formatCode>
                <c:ptCount val="2"/>
                <c:pt idx="0">
                  <c:v>4.519774011299435E-2</c:v>
                </c:pt>
                <c:pt idx="1">
                  <c:v>5.4644808743169397E-2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41-41CD-B2E1-2DC56AB06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71136384"/>
        <c:axId val="537122216"/>
        <c:axId val="0"/>
      </c:bar3DChart>
      <c:catAx>
        <c:axId val="27113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cs-CZ"/>
          </a:p>
        </c:txPr>
        <c:crossAx val="537122216"/>
        <c:crosses val="autoZero"/>
        <c:auto val="1"/>
        <c:lblAlgn val="ctr"/>
        <c:lblOffset val="100"/>
        <c:noMultiLvlLbl val="0"/>
      </c:catAx>
      <c:valAx>
        <c:axId val="537122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7113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1DBB2B8-B8C8-4789-ADF6-F29B21A57B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F878EF-248C-4401-BBF9-D7E00EBF32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19.7.2018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DF5191-3152-46D2-B7D9-41453B760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B8D244-4041-4295-B482-34127A2730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74EE3-204F-4B9B-BB9D-EA2071BCE4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1440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19.7.2018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8A089-C2AB-4513-90F7-68974E4143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20163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8A089-C2AB-4513-90F7-68974E41437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89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FF8C2-A923-E242-A56D-84A13CE66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CE54BF-EA0E-4B40-9A72-36F33D168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BFE101-B29F-5B4F-AC3B-956D0EF2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C47FA-CEC7-47DF-80A8-ABB48B9AC5EB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ACAFEE-59A8-DA47-BCE9-6C9E395E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E62503-C289-894A-AEDE-D28107BF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43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1C0EB-843B-5A4F-AE92-0C17DB06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9F478E-CA57-A641-8D4B-E11EADDA7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966E09-DF74-634E-8192-9EDDD69F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7837-939E-4010-B910-DE3671498F15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E6679C-8955-7942-9653-D94BE2463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966B2E-9D4D-4B41-BA57-DE33EEED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75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331FA52-DA57-E748-B31F-59711DE16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EAB9BA4-3223-A443-9D76-940208012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032520-7596-8549-BE4C-80D7850F3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305CE-698F-4136-ABC1-435A95D4252F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84AB71-532F-0B4C-85E4-5A232E42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905247-3C99-0E4C-A6B4-527990C4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05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BA065-8D2E-3B4C-9FFC-937D3164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14375F-4DCA-EE4B-9A7C-9A9F2AD3C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DB124C-B4D0-4248-B6DC-80B0D9F5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463F-D2EC-4AE8-9D2E-0D78ED36F380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9D0E0D-40E1-114D-9A76-D93925ED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0D713B-9089-3240-8064-3D5F79BC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93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7F165-765F-8C4C-A200-D24077EE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5E711EE-656D-B24B-BF6E-BCA649D5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A4B9DB-468A-E44C-A648-1E5B24C99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0B66-418A-4B7B-BB64-AFC0B5B8082D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E5B1BD-8360-A84C-A0C4-BBB1A935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E1A957-AA23-F843-BB6B-8F699E32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52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A6088-66F5-E44F-8BAB-DFDD9403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5141C4-1BEE-024A-B106-6E0FEB6B7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5F91729-5385-7544-8C0B-FB0A13365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79795C-347E-D744-AC13-5FAF61D6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FCBD-BF47-4559-B584-417D8832B94E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2B1F86-DBBB-544E-96F5-4470035FA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D1F583-3279-274F-9BFB-9000B8CF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43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2B33A-F01E-4C45-BFBB-107ACE4F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13A22C3-E69D-1048-A929-0C18A74E6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81337F5-E56A-2A40-BC2E-47475EBF0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A26AAFE-35B7-424E-BB6A-28C7E996A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C4779C-7112-9E40-8E12-1D8CF1845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E08F338-F813-114D-9D11-37E6D73A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C4355-440E-4E33-B284-6266BC2B77CB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519058A-2B64-5345-BCB9-B7A43A24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37113C-C4DD-C042-B54C-A6AC15A3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751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FED5A8-EA28-2849-9640-603195FF7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B72D46-55AE-0A45-8F56-F3ACFD05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2CAB-E567-45ED-98CB-F80ECD90D1F0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7E6F4E5-2D37-9847-A267-B74DFE81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EA675D-4371-634E-A723-5D82B9DF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9090E93-FAF9-1449-8AB6-48D55876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42426-00AA-4009-9383-E1CDA35D8E46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6B812B1-9DD3-CE47-8BE0-92E2B510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C94F32-3138-D04D-AD8B-ADDDB775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13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AD87C-0EE9-7B4C-8630-989ACD38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5A71B8-F21F-FC44-BCDB-468B8AA6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D61945A-92BA-324E-9246-9448AF8372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5F4845-11FF-5049-ACFD-A355319B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CDD91-CAC1-4829-9CE7-8578C2AF7D13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89E82A-B993-7548-86D4-BD3422AF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59E7ED-CA9F-5049-888F-A4D717F56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19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D1228-2263-2044-96E0-4471C201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85E0ABC-C712-5649-A25E-2068CEB04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E64EA80-8D6B-2449-BBD6-B5F0EC53B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29857D-2449-224C-AC20-0518840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8DB3-9E39-41F6-83C0-BF187ADE9D32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5F6BD8-144D-154B-AE3A-C3654F5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8FDCCA-FBEF-4C43-994E-DA28034E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27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53E468-A2DB-FB43-AA2A-93A0BB51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25A4E2D-9A51-BB45-931F-D75A6579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7ACD8F-871D-064C-B071-F1613B342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C6D0C-88B2-44FA-9368-A86A0244D50C}" type="datetime1">
              <a:rPr lang="cs-CZ" smtClean="0"/>
              <a:t>18.7.2018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70F9E1-DC99-7946-BB37-1C1354C5B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282C33-4627-104E-9198-D2440EE87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465BB-6DE3-F043-9143-74E2745CBE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0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://www.apatykar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://szpcr.cz/dohodovaci-rizeni-2019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apatykar.cz/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5A489D-70DE-6244-BA26-18AA12D4CC0A}"/>
              </a:ext>
            </a:extLst>
          </p:cNvPr>
          <p:cNvSpPr txBox="1"/>
          <p:nvPr/>
        </p:nvSpPr>
        <p:spPr>
          <a:xfrm>
            <a:off x="6967958" y="5454134"/>
            <a:ext cx="447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19. července 2018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1FCF62E-F286-C341-BB37-3705DB0A1D2A}"/>
              </a:ext>
            </a:extLst>
          </p:cNvPr>
          <p:cNvSpPr txBox="1"/>
          <p:nvPr/>
        </p:nvSpPr>
        <p:spPr>
          <a:xfrm>
            <a:off x="755478" y="3077799"/>
            <a:ext cx="10071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Tisková konference</a:t>
            </a:r>
            <a:endParaRPr lang="cs-CZ" altLang="cs-CZ" sz="4400" dirty="0">
              <a:latin typeface="Arial" panose="020B0604020202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93D4EF3-42D9-4B42-8956-7B4D230AA770}"/>
              </a:ext>
            </a:extLst>
          </p:cNvPr>
          <p:cNvGrpSpPr/>
          <p:nvPr/>
        </p:nvGrpSpPr>
        <p:grpSpPr>
          <a:xfrm>
            <a:off x="8470772" y="369011"/>
            <a:ext cx="2832228" cy="738198"/>
            <a:chOff x="1889381" y="1993544"/>
            <a:chExt cx="6037146" cy="1573534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96086CE1-DFBA-4C2F-B6BF-D746EABF5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74" b="34203"/>
            <a:stretch/>
          </p:blipFill>
          <p:spPr>
            <a:xfrm>
              <a:off x="3060702" y="2284205"/>
              <a:ext cx="3246120" cy="974565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F8A2AA9-BB3D-4934-AD7F-451117D22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455" y="2604886"/>
              <a:ext cx="2031072" cy="336076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39BAA9C0-8A3F-4777-98B0-EAE6CBD1C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381" y="1993544"/>
              <a:ext cx="1573534" cy="1573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43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8999" y="1454342"/>
            <a:ext cx="568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Základní body pro dotační pravidla </a:t>
            </a:r>
          </a:p>
          <a:p>
            <a:pPr marL="342900" indent="-342900">
              <a:buBlip>
                <a:blip r:embed="rId3"/>
              </a:buBlip>
            </a:pPr>
            <a:endParaRPr lang="cs-CZ" b="1" dirty="0"/>
          </a:p>
          <a:p>
            <a:pPr marL="342900" indent="-342900">
              <a:buBlip>
                <a:blip r:embed="rId3"/>
              </a:buBlip>
            </a:pPr>
            <a:r>
              <a:rPr lang="cs-CZ" b="1" dirty="0"/>
              <a:t>Jasná a transparentní pravidla</a:t>
            </a:r>
            <a:r>
              <a:rPr lang="cs-CZ" dirty="0"/>
              <a:t>, při jejichž splnění bude poskytnuta dotační podpora</a:t>
            </a:r>
          </a:p>
          <a:p>
            <a:pPr marL="342900" indent="-342900">
              <a:buBlip>
                <a:blip r:embed="rId3"/>
              </a:buBlip>
            </a:pPr>
            <a:endParaRPr lang="cs-CZ" dirty="0"/>
          </a:p>
          <a:p>
            <a:pPr marL="342900" indent="-342900">
              <a:buBlip>
                <a:blip r:embed="rId3"/>
              </a:buBlip>
            </a:pPr>
            <a:r>
              <a:rPr lang="cs-CZ" b="1" dirty="0"/>
              <a:t>Vznik </a:t>
            </a:r>
            <a:r>
              <a:rPr lang="cs-CZ" b="1" u="sng" dirty="0"/>
              <a:t>nezávislé</a:t>
            </a:r>
            <a:r>
              <a:rPr lang="cs-CZ" b="1" dirty="0"/>
              <a:t> komise</a:t>
            </a:r>
            <a:r>
              <a:rPr lang="cs-CZ" dirty="0"/>
              <a:t> pro kontrolu naplňování pravidel (2 </a:t>
            </a:r>
            <a:r>
              <a:rPr lang="cs-CZ" dirty="0" err="1"/>
              <a:t>zást</a:t>
            </a:r>
            <a:r>
              <a:rPr lang="cs-CZ" dirty="0"/>
              <a:t>. MZ, 2 </a:t>
            </a:r>
            <a:r>
              <a:rPr lang="cs-CZ" dirty="0" err="1"/>
              <a:t>zást</a:t>
            </a:r>
            <a:r>
              <a:rPr lang="cs-CZ" dirty="0"/>
              <a:t>. ZP, 1 </a:t>
            </a:r>
            <a:r>
              <a:rPr lang="cs-CZ" dirty="0" err="1"/>
              <a:t>zást</a:t>
            </a:r>
            <a:r>
              <a:rPr lang="cs-CZ" dirty="0"/>
              <a:t>. SÚKL, 1 </a:t>
            </a:r>
            <a:r>
              <a:rPr lang="cs-CZ" dirty="0" err="1"/>
              <a:t>zást</a:t>
            </a:r>
            <a:r>
              <a:rPr lang="cs-CZ" dirty="0"/>
              <a:t>. Asociace krajů a 1 </a:t>
            </a:r>
            <a:r>
              <a:rPr lang="cs-CZ" dirty="0" err="1"/>
              <a:t>zást</a:t>
            </a:r>
            <a:r>
              <a:rPr lang="cs-CZ" dirty="0"/>
              <a:t>. Svazu měst a obcí ČR)</a:t>
            </a:r>
          </a:p>
          <a:p>
            <a:pPr marL="342900" indent="-342900">
              <a:buBlip>
                <a:blip r:embed="rId3"/>
              </a:buBlip>
            </a:pPr>
            <a:endParaRPr lang="cs-CZ" dirty="0"/>
          </a:p>
          <a:p>
            <a:pPr marL="342900" indent="-342900">
              <a:buBlip>
                <a:blip r:embed="rId3"/>
              </a:buBlip>
            </a:pPr>
            <a:r>
              <a:rPr lang="cs-CZ" b="1" dirty="0"/>
              <a:t>Pravidelné roční hodnocení provozovatele</a:t>
            </a:r>
            <a:r>
              <a:rPr lang="cs-CZ" dirty="0"/>
              <a:t>, zda-</a:t>
            </a:r>
            <a:r>
              <a:rPr lang="cs-CZ" dirty="0" err="1"/>
              <a:t>li</a:t>
            </a:r>
            <a:r>
              <a:rPr lang="cs-CZ" dirty="0"/>
              <a:t> nadále splňuje podmínky pro podporu</a:t>
            </a:r>
          </a:p>
          <a:p>
            <a:pPr marL="342900" indent="-342900">
              <a:buBlip>
                <a:blip r:embed="rId3"/>
              </a:buBlip>
            </a:pPr>
            <a:endParaRPr lang="cs-CZ" dirty="0"/>
          </a:p>
          <a:p>
            <a:pPr marL="342900" indent="-342900">
              <a:buBlip>
                <a:blip r:embed="rId3"/>
              </a:buBlip>
            </a:pPr>
            <a:r>
              <a:rPr lang="cs-CZ" b="1" dirty="0"/>
              <a:t>Dotace musí dávat smysl</a:t>
            </a:r>
            <a:r>
              <a:rPr lang="cs-CZ" dirty="0"/>
              <a:t>, neefektivní lékárny by neměly „blokovat“ nedostatkový personál tam, kde není třeba</a:t>
            </a:r>
          </a:p>
          <a:p>
            <a:pPr marL="342900" indent="-342900">
              <a:buBlip>
                <a:blip r:embed="rId3"/>
              </a:buBlip>
            </a:pPr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Venkovské lékárny jako zlatý důl?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Dejme dotacím raději pravidla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A8128C-470F-4C22-9F0C-AA68B1DBDC86}"/>
              </a:ext>
            </a:extLst>
          </p:cNvPr>
          <p:cNvSpPr/>
          <p:nvPr/>
        </p:nvSpPr>
        <p:spPr>
          <a:xfrm>
            <a:off x="6578352" y="3011052"/>
            <a:ext cx="5613647" cy="15388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Švédsko</a:t>
            </a:r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otevírací doba min. 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hodin 	týdně,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nezáleží na osobě provozovatele,</a:t>
            </a:r>
          </a:p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je podmínkou pro získání dotace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r>
              <a:rPr lang="cs-CZ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zdroj: </a:t>
            </a:r>
            <a:r>
              <a:rPr lang="cs-CZ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www.apatykar.cz</a:t>
            </a:r>
            <a:r>
              <a:rPr lang="cs-CZ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s-CZ" sz="10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fický objekt 8" descr="Žárovka">
            <a:extLst>
              <a:ext uri="{FF2B5EF4-FFF2-40B4-BE49-F238E27FC236}">
                <a16:creationId xmlns:a16="http://schemas.microsoft.com/office/drawing/2014/main" id="{189EE897-DE64-4500-9671-C266EE2A2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46958" y="3264260"/>
            <a:ext cx="601579" cy="60157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9845CF3-305F-4D79-9BF0-C1471CF7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758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8999" y="1454342"/>
            <a:ext cx="568935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Navrhovaná pravidla pro dotování venkovských lékáren</a:t>
            </a:r>
          </a:p>
          <a:p>
            <a:pPr marL="342900" indent="-342900">
              <a:buBlip>
                <a:blip r:embed="rId3"/>
              </a:buBlip>
            </a:pPr>
            <a:endParaRPr lang="cs-CZ" b="1" dirty="0"/>
          </a:p>
          <a:p>
            <a:pPr marL="342900" indent="-342900">
              <a:spcAft>
                <a:spcPts val="800"/>
              </a:spcAft>
              <a:buBlip>
                <a:blip r:embed="rId3"/>
              </a:buBlip>
            </a:pPr>
            <a:r>
              <a:rPr lang="cs-CZ" dirty="0"/>
              <a:t>Dojezd k nejbližší lékárně více než </a:t>
            </a:r>
            <a:r>
              <a:rPr lang="cs-CZ" b="1" dirty="0"/>
              <a:t>20 minut</a:t>
            </a:r>
            <a:endParaRPr lang="cs-CZ" dirty="0"/>
          </a:p>
          <a:p>
            <a:pPr marL="342900" indent="-342900">
              <a:spcAft>
                <a:spcPts val="800"/>
              </a:spcAft>
              <a:buBlip>
                <a:blip r:embed="rId3"/>
              </a:buBlip>
            </a:pPr>
            <a:r>
              <a:rPr lang="cs-CZ" dirty="0"/>
              <a:t>Demografický potenciál </a:t>
            </a:r>
            <a:r>
              <a:rPr lang="cs-CZ" b="1" dirty="0"/>
              <a:t>v obci nad 3000 obyvatel </a:t>
            </a:r>
            <a:r>
              <a:rPr lang="cs-CZ" dirty="0"/>
              <a:t>a přítomnost předepisujícího lékaře</a:t>
            </a:r>
          </a:p>
          <a:p>
            <a:pPr marL="342900" indent="-342900">
              <a:spcAft>
                <a:spcPts val="800"/>
              </a:spcAft>
              <a:buBlip>
                <a:blip r:embed="rId3"/>
              </a:buBlip>
            </a:pPr>
            <a:r>
              <a:rPr lang="cs-CZ" b="1" dirty="0"/>
              <a:t>Maximální měsíční obrat lékárny: 0,5 mil. Kč </a:t>
            </a:r>
            <a:r>
              <a:rPr lang="cs-CZ" dirty="0"/>
              <a:t>vykázaný v úhradách na zdravotní pojišťovny</a:t>
            </a:r>
          </a:p>
          <a:p>
            <a:pPr marL="342900" indent="-342900">
              <a:spcAft>
                <a:spcPts val="800"/>
              </a:spcAft>
              <a:buBlip>
                <a:blip r:embed="rId3"/>
              </a:buBlip>
            </a:pPr>
            <a:r>
              <a:rPr lang="cs-CZ" b="1" dirty="0"/>
              <a:t>Výše podpory do 5 % objemu prostředků</a:t>
            </a:r>
            <a:r>
              <a:rPr lang="cs-CZ" dirty="0"/>
              <a:t> lékárny vykázaných v úhradách na zdravotní pojišťovny</a:t>
            </a:r>
          </a:p>
          <a:p>
            <a:pPr marL="342900" indent="-342900">
              <a:spcAft>
                <a:spcPts val="800"/>
              </a:spcAft>
              <a:buBlip>
                <a:blip r:embed="rId3"/>
              </a:buBlip>
            </a:pPr>
            <a:r>
              <a:rPr lang="cs-CZ" dirty="0"/>
              <a:t>Otevřeno </a:t>
            </a:r>
            <a:r>
              <a:rPr lang="cs-CZ" b="1" dirty="0"/>
              <a:t>minimálně 30 hodin týdně </a:t>
            </a:r>
          </a:p>
          <a:p>
            <a:pPr marL="342900" indent="-342900">
              <a:spcAft>
                <a:spcPts val="800"/>
              </a:spcAft>
              <a:buBlip>
                <a:blip r:embed="rId3"/>
              </a:buBlip>
            </a:pPr>
            <a:r>
              <a:rPr lang="cs-CZ" b="1" dirty="0"/>
              <a:t>Nerozlišování osoby provozovatele (síťová lékárna nebo jiná)</a:t>
            </a:r>
          </a:p>
          <a:p>
            <a:pPr marL="342900" indent="-342900">
              <a:spcAft>
                <a:spcPts val="800"/>
              </a:spcAft>
              <a:buBlip>
                <a:blip r:embed="rId3"/>
              </a:buBlip>
            </a:pPr>
            <a:endParaRPr lang="cs-CZ" b="1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Venkovské lékárny jako zlatý důl?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Dejme dotacím raději pravidla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9F43A61F-CB49-4DDA-AB7A-FFE619F47698}"/>
              </a:ext>
            </a:extLst>
          </p:cNvPr>
          <p:cNvSpPr/>
          <p:nvPr/>
        </p:nvSpPr>
        <p:spPr>
          <a:xfrm>
            <a:off x="7395102" y="2818020"/>
            <a:ext cx="4616388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Ministerstvo zdravotnictví není relevantní vlastnická struktura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to, zda se jedná o řetězcovou lékárnu nebo nezávislou lékárnu – 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relevantní je dostupnost lékárenské péče pro pacienty</a:t>
            </a:r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.“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cs-CZ" sz="1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zdroj: 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TZ 13. 7. 2018, Ministerstva zdravotnictví</a:t>
            </a:r>
          </a:p>
        </p:txBody>
      </p:sp>
      <p:pic>
        <p:nvPicPr>
          <p:cNvPr id="26" name="Grafický objekt 25" descr="Žárovka">
            <a:extLst>
              <a:ext uri="{FF2B5EF4-FFF2-40B4-BE49-F238E27FC236}">
                <a16:creationId xmlns:a16="http://schemas.microsoft.com/office/drawing/2014/main" id="{E57F4BCB-CB9F-462A-B6D7-3E111FFED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20154" y="3333181"/>
            <a:ext cx="601579" cy="60157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96A6D6-2DC8-4177-8F78-CD8CA970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993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5A489D-70DE-6244-BA26-18AA12D4CC0A}"/>
              </a:ext>
            </a:extLst>
          </p:cNvPr>
          <p:cNvSpPr txBox="1"/>
          <p:nvPr/>
        </p:nvSpPr>
        <p:spPr>
          <a:xfrm>
            <a:off x="6967958" y="5454134"/>
            <a:ext cx="447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28. června 2018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1FCF62E-F286-C341-BB37-3705DB0A1D2A}"/>
              </a:ext>
            </a:extLst>
          </p:cNvPr>
          <p:cNvSpPr txBox="1"/>
          <p:nvPr/>
        </p:nvSpPr>
        <p:spPr>
          <a:xfrm>
            <a:off x="833378" y="3276600"/>
            <a:ext cx="10071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Farmaceutičtí asistenti „vymírají“</a:t>
            </a:r>
          </a:p>
          <a:p>
            <a:r>
              <a:rPr lang="cs-CZ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Čekají nás v lékárnách dlouhé fronty?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93D4EF3-42D9-4B42-8956-7B4D230AA770}"/>
              </a:ext>
            </a:extLst>
          </p:cNvPr>
          <p:cNvGrpSpPr/>
          <p:nvPr/>
        </p:nvGrpSpPr>
        <p:grpSpPr>
          <a:xfrm>
            <a:off x="8470772" y="369011"/>
            <a:ext cx="2832228" cy="738198"/>
            <a:chOff x="1889381" y="1993544"/>
            <a:chExt cx="6037146" cy="1573534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96086CE1-DFBA-4C2F-B6BF-D746EABF5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74" b="34203"/>
            <a:stretch/>
          </p:blipFill>
          <p:spPr>
            <a:xfrm>
              <a:off x="3060702" y="2284205"/>
              <a:ext cx="3246120" cy="974565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F8A2AA9-BB3D-4934-AD7F-451117D22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455" y="2604886"/>
              <a:ext cx="2031072" cy="336076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39BAA9C0-8A3F-4777-98B0-EAE6CBD1C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381" y="1993544"/>
              <a:ext cx="1573534" cy="1573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9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8999" y="1454342"/>
            <a:ext cx="52721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Farmaceut (lékárník)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5 let studium na VŠ, vydává léky na předpis</a:t>
            </a:r>
          </a:p>
          <a:p>
            <a:endParaRPr lang="cs-CZ" dirty="0"/>
          </a:p>
          <a:p>
            <a:r>
              <a:rPr lang="cs-CZ" b="1" dirty="0"/>
              <a:t>Farmaceutický asistent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3 roky studium na VOŠ, vydává volně prodejné léky</a:t>
            </a:r>
          </a:p>
          <a:p>
            <a:pPr marL="342900" indent="-342900">
              <a:buBlip>
                <a:blip r:embed="rId3"/>
              </a:buBlip>
            </a:pPr>
            <a:endParaRPr lang="cs-CZ" dirty="0"/>
          </a:p>
          <a:p>
            <a:r>
              <a:rPr lang="cs-CZ" b="1" dirty="0"/>
              <a:t>Členové naší asociace vnímají výrazný nedostatek odborných pracovníků na trhu práce 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Zejména pro lékárny v odlehlých oblastech nebo v určitých regionech je velmi obtížné nalézt zaměstnance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Jedná se o náročné obory, ale prakticky všichni absolventi naleznou po škole uplatnění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Farmaceutičtí asistenti „vymírají“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Čekají nás v lékárnách dlouhé fronty?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E7A2CD7-AEEF-4B85-B7A9-FEEE653092DE}"/>
              </a:ext>
            </a:extLst>
          </p:cNvPr>
          <p:cNvSpPr/>
          <p:nvPr/>
        </p:nvSpPr>
        <p:spPr>
          <a:xfrm>
            <a:off x="6618586" y="2732440"/>
            <a:ext cx="5142154" cy="12618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1 %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nezaměstnanost absolventů 	oboru farmaceutický asistent v 2017</a:t>
            </a:r>
          </a:p>
          <a:p>
            <a:endParaRPr lang="cs-CZ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zdroj: 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Ministerstvo školství</a:t>
            </a:r>
          </a:p>
          <a:p>
            <a:endParaRPr lang="cs-CZ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cký objekt 3" descr="Žárovka">
            <a:extLst>
              <a:ext uri="{FF2B5EF4-FFF2-40B4-BE49-F238E27FC236}">
                <a16:creationId xmlns:a16="http://schemas.microsoft.com/office/drawing/2014/main" id="{BD2C00BF-D58E-4685-BCC2-F59EBD340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6697" y="2831759"/>
            <a:ext cx="601579" cy="60157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6FB849-9F24-4FFA-8F7A-906E66CD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274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8999" y="1454342"/>
            <a:ext cx="5272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Počty nově přijatých farmaceutických asistentů (FA) od roku 2011 klesají, podobně i počty absolventů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Jedním z důvodů může být, že obor FA je málo známý a pro středoškoláky svou obtížností neatraktivní</a:t>
            </a:r>
          </a:p>
          <a:p>
            <a:pPr marL="342900" indent="-342900">
              <a:buBlip>
                <a:blip r:embed="rId3"/>
              </a:buBlip>
            </a:pPr>
            <a:endParaRPr lang="cs-CZ" dirty="0"/>
          </a:p>
          <a:p>
            <a:pPr marL="342900" indent="-342900">
              <a:buBlip>
                <a:blip r:embed="rId3"/>
              </a:buBlip>
            </a:pPr>
            <a:r>
              <a:rPr lang="cs-CZ" b="1" dirty="0"/>
              <a:t>Řešení? </a:t>
            </a:r>
          </a:p>
          <a:p>
            <a:endParaRPr lang="cs-CZ" dirty="0"/>
          </a:p>
          <a:p>
            <a:r>
              <a:rPr lang="cs-CZ" b="1" dirty="0"/>
              <a:t>Ohrožení dostupnosti lékárenské péče - nedostatek lékárníků a farmaceutických asistentů, ne lékáren!</a:t>
            </a:r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Farmaceutičtí asistenti „vymírají“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Čekají nás v lékárnách dlouhé fronty?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55D2D0AF-8B5C-4BA1-BEFB-459DB199D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903601"/>
              </p:ext>
            </p:extLst>
          </p:nvPr>
        </p:nvGraphicFramePr>
        <p:xfrm>
          <a:off x="6605079" y="1454342"/>
          <a:ext cx="5294072" cy="317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620C68A-1B7A-40E6-8027-95FAD1955CB8}"/>
              </a:ext>
            </a:extLst>
          </p:cNvPr>
          <p:cNvSpPr/>
          <p:nvPr/>
        </p:nvSpPr>
        <p:spPr>
          <a:xfrm>
            <a:off x="485254" y="4530411"/>
            <a:ext cx="5472890" cy="8002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více než 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odborných pracovníků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poptávají k dnešnímu dny lékárny 	APLS </a:t>
            </a:r>
            <a:endParaRPr lang="cs-CZ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cký objekt 10" descr="Žárovka">
            <a:extLst>
              <a:ext uri="{FF2B5EF4-FFF2-40B4-BE49-F238E27FC236}">
                <a16:creationId xmlns:a16="http://schemas.microsoft.com/office/drawing/2014/main" id="{E9573BB5-B24B-4F6F-8C69-653B9DF32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3759" y="4649186"/>
            <a:ext cx="601579" cy="601579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FD7325-B74D-41FE-86D4-1DDBCAEFC64C}"/>
              </a:ext>
            </a:extLst>
          </p:cNvPr>
          <p:cNvSpPr/>
          <p:nvPr/>
        </p:nvSpPr>
        <p:spPr>
          <a:xfrm>
            <a:off x="6605079" y="4807409"/>
            <a:ext cx="17844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zdroj: 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Ministerstvo školství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5E882C-CFCE-4653-ABF7-14525737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50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5A489D-70DE-6244-BA26-18AA12D4CC0A}"/>
              </a:ext>
            </a:extLst>
          </p:cNvPr>
          <p:cNvSpPr txBox="1"/>
          <p:nvPr/>
        </p:nvSpPr>
        <p:spPr>
          <a:xfrm>
            <a:off x="6967958" y="5454134"/>
            <a:ext cx="447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28. června 2018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1FCF62E-F286-C341-BB37-3705DB0A1D2A}"/>
              </a:ext>
            </a:extLst>
          </p:cNvPr>
          <p:cNvSpPr txBox="1"/>
          <p:nvPr/>
        </p:nvSpPr>
        <p:spPr>
          <a:xfrm>
            <a:off x="833378" y="3276600"/>
            <a:ext cx="100711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Kvalita poskytované péče v lékárnách</a:t>
            </a:r>
          </a:p>
          <a:p>
            <a:r>
              <a:rPr lang="cs-CZ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Analýza datové sady Státního ústavu pro kontrolu léčiv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93D4EF3-42D9-4B42-8956-7B4D230AA770}"/>
              </a:ext>
            </a:extLst>
          </p:cNvPr>
          <p:cNvGrpSpPr/>
          <p:nvPr/>
        </p:nvGrpSpPr>
        <p:grpSpPr>
          <a:xfrm>
            <a:off x="8470772" y="369011"/>
            <a:ext cx="2832228" cy="738198"/>
            <a:chOff x="1889381" y="1993544"/>
            <a:chExt cx="6037146" cy="1573534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96086CE1-DFBA-4C2F-B6BF-D746EABF5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74" b="34203"/>
            <a:stretch/>
          </p:blipFill>
          <p:spPr>
            <a:xfrm>
              <a:off x="3060702" y="2284205"/>
              <a:ext cx="3246120" cy="974565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F8A2AA9-BB3D-4934-AD7F-451117D22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455" y="2604886"/>
              <a:ext cx="2031072" cy="336076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39BAA9C0-8A3F-4777-98B0-EAE6CBD1C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381" y="1993544"/>
              <a:ext cx="1573534" cy="1573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69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9000" y="1454342"/>
            <a:ext cx="4996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Pro měření kvality lékáren existuje pouze omezené množství nástrojů: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Nejprokazatelnějším jsou výsledky kontrol ze strany Státního ústavu pro kontrolu léčiv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Hodnotící škála je 1-3 dle závažnosti pochybení </a:t>
            </a:r>
          </a:p>
          <a:p>
            <a:endParaRPr lang="cs-CZ" dirty="0"/>
          </a:p>
          <a:p>
            <a:r>
              <a:rPr lang="cs-CZ" b="1" dirty="0"/>
              <a:t>Výsledky kontrol SÚKL ukazují, že síťové lékárny APLS dosahují většinově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lepší průměrné známky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nižší závažnosti v případě pochybení 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Kvalita poskytované péče v lékárnách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Analýza datové sady Státního ústavu pro kontrolu léčiv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BD7053DA-6211-4463-91BF-AC673FECD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760446"/>
              </p:ext>
            </p:extLst>
          </p:nvPr>
        </p:nvGraphicFramePr>
        <p:xfrm>
          <a:off x="5778231" y="1454341"/>
          <a:ext cx="6375088" cy="382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FE7A2CD7-AEEF-4B85-B7A9-FEEE653092DE}"/>
              </a:ext>
            </a:extLst>
          </p:cNvPr>
          <p:cNvSpPr/>
          <p:nvPr/>
        </p:nvSpPr>
        <p:spPr>
          <a:xfrm>
            <a:off x="684713" y="4630785"/>
            <a:ext cx="4996233" cy="8002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1,27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průměrná známka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kterou 	lékárny APLS dosáhly v roce 2017</a:t>
            </a:r>
            <a:endParaRPr lang="cs-CZ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fický objekt 3" descr="Žárovka">
            <a:extLst>
              <a:ext uri="{FF2B5EF4-FFF2-40B4-BE49-F238E27FC236}">
                <a16:creationId xmlns:a16="http://schemas.microsoft.com/office/drawing/2014/main" id="{BD2C00BF-D58E-4685-BCC2-F59EBD340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2824" y="4730104"/>
            <a:ext cx="601579" cy="601579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AC915E3-35B6-4283-82CF-8345E1E8563F}"/>
              </a:ext>
            </a:extLst>
          </p:cNvPr>
          <p:cNvSpPr/>
          <p:nvPr/>
        </p:nvSpPr>
        <p:spPr>
          <a:xfrm>
            <a:off x="6680775" y="5336764"/>
            <a:ext cx="2348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zdroj: 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Státní ústav pro kontrolu léčiv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962C99-1991-432E-B3F3-8E0AAF04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18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9000" y="1454342"/>
            <a:ext cx="5085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Podíl známek 1 – „kontroly bez závad“</a:t>
            </a:r>
          </a:p>
          <a:p>
            <a:endParaRPr lang="cs-CZ" dirty="0"/>
          </a:p>
          <a:p>
            <a:r>
              <a:rPr lang="cs-CZ" dirty="0"/>
              <a:t>Lékárny APLS mají vypracovanou detailní metodiku provozu lékáren, vycházející z platné legislativy, proběhlých kontrol a interních auditů.</a:t>
            </a:r>
          </a:p>
          <a:p>
            <a:endParaRPr lang="cs-CZ" b="1" dirty="0"/>
          </a:p>
          <a:p>
            <a:r>
              <a:rPr lang="cs-CZ" b="1" dirty="0"/>
              <a:t>Data SÚKL ukazují, že síťové lékárny APLS pracují na zlepšování poskytované péče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Lékárny APLS vykazují nárůst kvality poskytované péče od minulého roku o </a:t>
            </a:r>
            <a:r>
              <a:rPr lang="cs-CZ" b="1" dirty="0"/>
              <a:t>9 procentních bodů!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Kvalita poskytované péče v lékárnách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Analýza datové sady Státního ústavu pro kontrolu léčiv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9C5E7DBC-BF95-4C4C-84E3-738E9235E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767797"/>
              </p:ext>
            </p:extLst>
          </p:nvPr>
        </p:nvGraphicFramePr>
        <p:xfrm>
          <a:off x="5715819" y="1454342"/>
          <a:ext cx="6338460" cy="380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999D1F27-5927-48EE-AAA5-FB05F6EBE1A1}"/>
              </a:ext>
            </a:extLst>
          </p:cNvPr>
          <p:cNvSpPr/>
          <p:nvPr/>
        </p:nvSpPr>
        <p:spPr>
          <a:xfrm>
            <a:off x="661218" y="4749560"/>
            <a:ext cx="5097554" cy="8002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75,96 %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lékáren APLS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rámci 	kontrol SÚKL bylo prakticky bez závad</a:t>
            </a:r>
          </a:p>
        </p:txBody>
      </p:sp>
      <p:pic>
        <p:nvPicPr>
          <p:cNvPr id="15" name="Grafický objekt 14" descr="Žárovka">
            <a:extLst>
              <a:ext uri="{FF2B5EF4-FFF2-40B4-BE49-F238E27FC236}">
                <a16:creationId xmlns:a16="http://schemas.microsoft.com/office/drawing/2014/main" id="{B31CD0F5-8FE2-4684-8D3B-FB170F174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329" y="4848879"/>
            <a:ext cx="601579" cy="60157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6EC18F1-D8FF-49CA-854E-AA3E21DBB351}"/>
              </a:ext>
            </a:extLst>
          </p:cNvPr>
          <p:cNvSpPr/>
          <p:nvPr/>
        </p:nvSpPr>
        <p:spPr>
          <a:xfrm>
            <a:off x="6680775" y="5336764"/>
            <a:ext cx="2348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zdroj: 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Státní ústav pro kontrolu léčiv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C3AE046-6BC0-4223-8143-3D1DEAC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6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9000" y="1454342"/>
            <a:ext cx="49962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Podíl známek 2 - středně závažná pochybení</a:t>
            </a:r>
          </a:p>
          <a:p>
            <a:endParaRPr lang="cs-CZ" dirty="0"/>
          </a:p>
          <a:p>
            <a:r>
              <a:rPr lang="cs-CZ" b="1" dirty="0"/>
              <a:t>Příklady pochybení: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Skladování mimo sklad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Likvidace bez protokolu</a:t>
            </a:r>
          </a:p>
          <a:p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Kvalita poskytované péče v lékárnách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Analýza datové sady Státního ústavu pro kontrolu léčiv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5D3EDB88-C4B7-4FD7-8A83-BB46256967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207938"/>
              </p:ext>
            </p:extLst>
          </p:nvPr>
        </p:nvGraphicFramePr>
        <p:xfrm>
          <a:off x="5569135" y="1430023"/>
          <a:ext cx="6483436" cy="389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Obdélník 14">
            <a:extLst>
              <a:ext uri="{FF2B5EF4-FFF2-40B4-BE49-F238E27FC236}">
                <a16:creationId xmlns:a16="http://schemas.microsoft.com/office/drawing/2014/main" id="{A1D1A47C-AE3E-4F0F-AB34-C0E10B187145}"/>
              </a:ext>
            </a:extLst>
          </p:cNvPr>
          <p:cNvSpPr/>
          <p:nvPr/>
        </p:nvSpPr>
        <p:spPr>
          <a:xfrm>
            <a:off x="661217" y="4298301"/>
            <a:ext cx="5144779" cy="8002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Lékárny APLS snížily počet kontrol se 	známkou 2 o 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procentních bodů!</a:t>
            </a:r>
          </a:p>
        </p:txBody>
      </p:sp>
      <p:pic>
        <p:nvPicPr>
          <p:cNvPr id="16" name="Grafický objekt 15" descr="Žárovka">
            <a:extLst>
              <a:ext uri="{FF2B5EF4-FFF2-40B4-BE49-F238E27FC236}">
                <a16:creationId xmlns:a16="http://schemas.microsoft.com/office/drawing/2014/main" id="{D505E3B4-AF55-4659-8EC8-D16A9ACD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000" y="4397620"/>
            <a:ext cx="601579" cy="60157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03EF0B79-0844-46E5-B027-BA44B2EB07FB}"/>
              </a:ext>
            </a:extLst>
          </p:cNvPr>
          <p:cNvSpPr/>
          <p:nvPr/>
        </p:nvSpPr>
        <p:spPr>
          <a:xfrm>
            <a:off x="6680775" y="5336764"/>
            <a:ext cx="2348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zdroj: 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Státní ústav pro kontrolu léčiv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422EB10-19FD-4028-AF85-4BBCD50D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764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9000" y="1454342"/>
            <a:ext cx="49962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Podíl známek 3 – vážná pochybení</a:t>
            </a:r>
          </a:p>
          <a:p>
            <a:endParaRPr lang="cs-CZ" dirty="0"/>
          </a:p>
          <a:p>
            <a:r>
              <a:rPr lang="cs-CZ" b="1" dirty="0"/>
              <a:t>Příklady pochybení: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Prošlé suroviny na skladě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Příprava z prošlých surovin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Výdej na neplatné recepty</a:t>
            </a:r>
          </a:p>
          <a:p>
            <a:pPr marL="342900" indent="-342900">
              <a:buBlip>
                <a:blip r:embed="rId3"/>
              </a:buBlip>
            </a:pPr>
            <a:endParaRPr lang="cs-CZ" dirty="0"/>
          </a:p>
          <a:p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Kvalita poskytované péče v lékárnách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Analýza datové sady Státního ústavu pro kontrolu léčiv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1D1A47C-AE3E-4F0F-AB34-C0E10B187145}"/>
              </a:ext>
            </a:extLst>
          </p:cNvPr>
          <p:cNvSpPr/>
          <p:nvPr/>
        </p:nvSpPr>
        <p:spPr>
          <a:xfrm>
            <a:off x="661217" y="4298301"/>
            <a:ext cx="6009090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5,46 % APLS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vs. </a:t>
            </a:r>
          </a:p>
          <a:p>
            <a:r>
              <a:rPr lang="cs-CZ" sz="2800" b="1" dirty="0">
                <a:solidFill>
                  <a:srgbClr val="FF5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15,20 % OSTATNÍ</a:t>
            </a:r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Grafický objekt 15" descr="Žárovka">
            <a:extLst>
              <a:ext uri="{FF2B5EF4-FFF2-40B4-BE49-F238E27FC236}">
                <a16:creationId xmlns:a16="http://schemas.microsoft.com/office/drawing/2014/main" id="{D505E3B4-AF55-4659-8EC8-D16A9ACDF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878" y="4456808"/>
            <a:ext cx="601579" cy="601579"/>
          </a:xfrm>
          <a:prstGeom prst="rect">
            <a:avLst/>
          </a:prstGeom>
        </p:spPr>
      </p:pic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3510E9A-1F33-46C1-811D-CC2818D467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642108"/>
              </p:ext>
            </p:extLst>
          </p:nvPr>
        </p:nvGraphicFramePr>
        <p:xfrm>
          <a:off x="5569134" y="1466966"/>
          <a:ext cx="6397965" cy="383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9AC5511A-C97B-4F94-9C1D-9AD98A95A10B}"/>
              </a:ext>
            </a:extLst>
          </p:cNvPr>
          <p:cNvSpPr/>
          <p:nvPr/>
        </p:nvSpPr>
        <p:spPr>
          <a:xfrm>
            <a:off x="6680775" y="5336764"/>
            <a:ext cx="23487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zdroj: 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Státní ústav pro kontrolu léčiv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DD39277-25B9-4E68-84CB-4C327563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52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8999" y="1454342"/>
            <a:ext cx="10541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endParaRPr lang="cs-CZ" dirty="0"/>
          </a:p>
          <a:p>
            <a:r>
              <a:rPr lang="cs-CZ" sz="20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Agenda TK</a:t>
            </a:r>
          </a:p>
          <a:p>
            <a:endParaRPr lang="cs-CZ" dirty="0"/>
          </a:p>
          <a:p>
            <a:endParaRPr lang="cs-CZ" dirty="0"/>
          </a:p>
          <a:p>
            <a:pPr marL="342900" indent="-342900">
              <a:buBlip>
                <a:blip r:embed="rId3"/>
              </a:buBlip>
            </a:pPr>
            <a:r>
              <a:rPr lang="cs-CZ" sz="2000" b="1" dirty="0"/>
              <a:t>Pravidla pro dotování venkovských lékáren </a:t>
            </a:r>
          </a:p>
          <a:p>
            <a:r>
              <a:rPr lang="cs-CZ" sz="1600" dirty="0"/>
              <a:t>(výsledky dohodovacího řízení se zdrav. poj. pro rok 2019, komentář k analýze dostupnosti lékáren)</a:t>
            </a:r>
          </a:p>
          <a:p>
            <a:endParaRPr lang="cs-CZ" sz="2000" dirty="0"/>
          </a:p>
          <a:p>
            <a:pPr marL="342900" indent="-342900">
              <a:buBlip>
                <a:blip r:embed="rId3"/>
              </a:buBlip>
            </a:pPr>
            <a:r>
              <a:rPr lang="cs-CZ" sz="2000" b="1" dirty="0"/>
              <a:t>Farmaceutičtí asistenti jako vymírající profese </a:t>
            </a:r>
          </a:p>
          <a:p>
            <a:r>
              <a:rPr lang="cs-CZ" sz="1600" dirty="0"/>
              <a:t>(hrozí nedostatek odborného personálu v lékárnách)</a:t>
            </a:r>
          </a:p>
          <a:p>
            <a:endParaRPr lang="cs-CZ" sz="2000" dirty="0"/>
          </a:p>
          <a:p>
            <a:pPr marL="342900" indent="-342900">
              <a:buBlip>
                <a:blip r:embed="rId3"/>
              </a:buBlip>
            </a:pPr>
            <a:r>
              <a:rPr lang="cs-CZ" sz="2000" b="1" dirty="0"/>
              <a:t>Prezentace analýzy kvality poskytované péče v lékárnách </a:t>
            </a:r>
          </a:p>
          <a:p>
            <a:r>
              <a:rPr lang="cs-CZ" sz="1600" dirty="0"/>
              <a:t>(analýza datové sady Státního ústavu pro kontrolu léčiv)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471937"/>
            <a:ext cx="714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Tisková konference APLS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2F0678C-43A6-4E78-9B8E-41D2B2A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69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9000" y="1454342"/>
            <a:ext cx="9009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Zdroj dat:</a:t>
            </a:r>
          </a:p>
          <a:p>
            <a:endParaRPr lang="cs-CZ" dirty="0"/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Data SÚKL – Hodnocení činností odboru lékárenství a distribuce – Kontroly lékáren + interní statistiky kontrol SÚKL Dr. Max a Benu 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Jedná se o kontroly podle zákona o léčivech a zákona o návykových látkách a prekurzorech, z dat jsou vyjmuty cenové kontroly a kontroly zdravotnických prostředků.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Data „Ostatní lékárny“ jsou souhrnná čísla očištěna o počty lékáren sítě Dr. Max a BENU – jedná se o čistý počet ostatních kontrolovaných subjektů lékáren v ČR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Kvalita poskytované péče v lékárnách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Analýza datové sady Státního ústavu pro kontrolu léčiv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A1D1A47C-AE3E-4F0F-AB34-C0E10B187145}"/>
              </a:ext>
            </a:extLst>
          </p:cNvPr>
          <p:cNvSpPr/>
          <p:nvPr/>
        </p:nvSpPr>
        <p:spPr>
          <a:xfrm>
            <a:off x="661217" y="4513743"/>
            <a:ext cx="666286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V roce 2017 provedl SÚKL celkem 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1328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kontrol</a:t>
            </a:r>
          </a:p>
        </p:txBody>
      </p:sp>
      <p:pic>
        <p:nvPicPr>
          <p:cNvPr id="16" name="Grafický objekt 15" descr="Žárovka">
            <a:extLst>
              <a:ext uri="{FF2B5EF4-FFF2-40B4-BE49-F238E27FC236}">
                <a16:creationId xmlns:a16="http://schemas.microsoft.com/office/drawing/2014/main" id="{D505E3B4-AF55-4659-8EC8-D16A9ACDF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000" y="4446260"/>
            <a:ext cx="601579" cy="60157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995A81A-7C91-464E-AFEE-4F755C9B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197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9000" y="3187694"/>
            <a:ext cx="9009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Děkujeme za pozornost</a:t>
            </a:r>
          </a:p>
          <a:p>
            <a:endParaRPr lang="cs-CZ" sz="2800" b="1" dirty="0">
              <a:solidFill>
                <a:srgbClr val="F7A5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4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</a:t>
            </a:r>
          </a:p>
          <a:p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Josef Vaníček, +420 602 652 729, reditel@apleks.cz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F2788BC-B399-4015-8100-641960DC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18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8999" y="1454342"/>
            <a:ext cx="10541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endParaRPr lang="cs-CZ" dirty="0"/>
          </a:p>
          <a:p>
            <a:r>
              <a:rPr lang="cs-CZ" sz="20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Asociace provozovatelů lékárenských sítí</a:t>
            </a:r>
          </a:p>
          <a:p>
            <a:endParaRPr lang="cs-CZ" dirty="0"/>
          </a:p>
          <a:p>
            <a:endParaRPr lang="cs-CZ" dirty="0"/>
          </a:p>
          <a:p>
            <a:pPr marL="342900" indent="-342900">
              <a:buBlip>
                <a:blip r:embed="rId3"/>
              </a:buBlip>
            </a:pPr>
            <a:r>
              <a:rPr lang="cs-CZ" sz="1600" b="1" dirty="0"/>
              <a:t>Asociace zastupující tři lékárenské řetězce </a:t>
            </a:r>
          </a:p>
          <a:p>
            <a:endParaRPr lang="cs-CZ" sz="2000" dirty="0"/>
          </a:p>
          <a:p>
            <a:pPr marL="342900" indent="-342900">
              <a:buBlip>
                <a:blip r:embed="rId3"/>
              </a:buBlip>
            </a:pPr>
            <a:r>
              <a:rPr lang="cs-CZ" sz="1600" b="1" dirty="0"/>
              <a:t>Největší asociace na trhu zastupující cca 650 lékáren a zaměstnávající přes 2000 lékárníků</a:t>
            </a:r>
          </a:p>
          <a:p>
            <a:endParaRPr lang="cs-CZ" sz="2000" dirty="0"/>
          </a:p>
          <a:p>
            <a:pPr marL="342900" indent="-342900">
              <a:buBlip>
                <a:blip r:embed="rId3"/>
              </a:buBlip>
            </a:pPr>
            <a:r>
              <a:rPr lang="cs-CZ" sz="1600" b="1" dirty="0"/>
              <a:t>Je jedním ze tří zástupců poskytovatelů lékárenské péče v dohodovacím řízení se zdravotními pojišťovnami</a:t>
            </a:r>
          </a:p>
          <a:p>
            <a:pPr marL="342900" indent="-342900">
              <a:buBlip>
                <a:blip r:embed="rId3"/>
              </a:buBlip>
            </a:pPr>
            <a:endParaRPr lang="cs-CZ" sz="1600" b="1" dirty="0"/>
          </a:p>
          <a:p>
            <a:pPr marL="342900" indent="-342900">
              <a:buBlip>
                <a:blip r:embed="rId3"/>
              </a:buBlip>
            </a:pPr>
            <a:r>
              <a:rPr lang="cs-CZ" sz="1600" b="1" dirty="0"/>
              <a:t>Předseda představenstva APLS</a:t>
            </a:r>
          </a:p>
          <a:p>
            <a:r>
              <a:rPr lang="cs-CZ" sz="1600" dirty="0"/>
              <a:t>       Daniel Horák, generální ředitel lékáren Dr. Max</a:t>
            </a:r>
          </a:p>
          <a:p>
            <a:endParaRPr lang="cs-CZ" sz="1600" dirty="0"/>
          </a:p>
          <a:p>
            <a:pPr marL="342900" indent="-342900">
              <a:buBlip>
                <a:blip r:embed="rId3"/>
              </a:buBlip>
            </a:pPr>
            <a:r>
              <a:rPr lang="cs-CZ" sz="1600" b="1" dirty="0"/>
              <a:t>Místopředsedové představenstva APLS</a:t>
            </a:r>
          </a:p>
          <a:p>
            <a:r>
              <a:rPr lang="cs-CZ" sz="1600" dirty="0"/>
              <a:t>       Michal Jurča, provozní ředitel lékáren BENU</a:t>
            </a:r>
          </a:p>
          <a:p>
            <a:r>
              <a:rPr lang="cs-CZ" sz="1600" dirty="0"/>
              <a:t>       Jan Jerhot, výkonný ředitel lékáren Devětsil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471937"/>
            <a:ext cx="714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Tisková konference APLS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BDACB8F-3D84-487E-AD30-57E42D22C452}"/>
              </a:ext>
            </a:extLst>
          </p:cNvPr>
          <p:cNvGrpSpPr/>
          <p:nvPr/>
        </p:nvGrpSpPr>
        <p:grpSpPr>
          <a:xfrm>
            <a:off x="5022907" y="2377904"/>
            <a:ext cx="2832228" cy="738198"/>
            <a:chOff x="1889381" y="1993544"/>
            <a:chExt cx="6037146" cy="1573534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EF9A1071-EF52-4C1B-853D-8F389E0FB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74" b="34203"/>
            <a:stretch/>
          </p:blipFill>
          <p:spPr>
            <a:xfrm>
              <a:off x="3060702" y="2284205"/>
              <a:ext cx="3246120" cy="974565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A53517FB-1069-49F3-906D-9495263CB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455" y="2604886"/>
              <a:ext cx="2031072" cy="336076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71079AE7-D7D1-44E4-A6AC-6C8C5D94B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381" y="1993544"/>
              <a:ext cx="1573534" cy="1573534"/>
            </a:xfrm>
            <a:prstGeom prst="rect">
              <a:avLst/>
            </a:prstGeom>
          </p:spPr>
        </p:pic>
      </p:grp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F41A38-F462-4D81-A42F-EC79A789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30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EB5A489D-70DE-6244-BA26-18AA12D4CC0A}"/>
              </a:ext>
            </a:extLst>
          </p:cNvPr>
          <p:cNvSpPr txBox="1"/>
          <p:nvPr/>
        </p:nvSpPr>
        <p:spPr>
          <a:xfrm>
            <a:off x="6967958" y="5454134"/>
            <a:ext cx="4474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28. června 2018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1FCF62E-F286-C341-BB37-3705DB0A1D2A}"/>
              </a:ext>
            </a:extLst>
          </p:cNvPr>
          <p:cNvSpPr txBox="1"/>
          <p:nvPr/>
        </p:nvSpPr>
        <p:spPr>
          <a:xfrm>
            <a:off x="833378" y="3276600"/>
            <a:ext cx="100711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Venkovské lékárny jako zlatý důl?</a:t>
            </a:r>
          </a:p>
          <a:p>
            <a:r>
              <a:rPr lang="cs-CZ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Dejme dotacím raději pravidla</a:t>
            </a:r>
          </a:p>
          <a:p>
            <a:endParaRPr lang="cs-CZ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093D4EF3-42D9-4B42-8956-7B4D230AA770}"/>
              </a:ext>
            </a:extLst>
          </p:cNvPr>
          <p:cNvGrpSpPr/>
          <p:nvPr/>
        </p:nvGrpSpPr>
        <p:grpSpPr>
          <a:xfrm>
            <a:off x="8470772" y="369011"/>
            <a:ext cx="2832228" cy="738198"/>
            <a:chOff x="1889381" y="1993544"/>
            <a:chExt cx="6037146" cy="1573534"/>
          </a:xfrm>
        </p:grpSpPr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96086CE1-DFBA-4C2F-B6BF-D746EABF59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74" b="34203"/>
            <a:stretch/>
          </p:blipFill>
          <p:spPr>
            <a:xfrm>
              <a:off x="3060702" y="2284205"/>
              <a:ext cx="3246120" cy="974565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F8A2AA9-BB3D-4934-AD7F-451117D22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455" y="2604886"/>
              <a:ext cx="2031072" cy="336076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39BAA9C0-8A3F-4777-98B0-EAE6CBD1C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381" y="1993544"/>
              <a:ext cx="1573534" cy="15735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144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8999" y="1454342"/>
            <a:ext cx="57295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19. června bylo ukončeno dohodovací řízení poskytovatelů lékárenské péče se zdravotními pojišťovnami – výsledek: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Navýšení signálního výkonu na 18,50 Kč za recept (limitace rokem 2014)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Navýšení taxy </a:t>
            </a:r>
            <a:r>
              <a:rPr lang="cs-CZ" dirty="0" err="1"/>
              <a:t>laborum</a:t>
            </a:r>
            <a:r>
              <a:rPr lang="cs-CZ" dirty="0"/>
              <a:t> (příprava IPLP) o 25%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Naplnění fondu </a:t>
            </a:r>
            <a:r>
              <a:rPr lang="cs-CZ" b="1" dirty="0"/>
              <a:t>48 mil. Kč </a:t>
            </a:r>
            <a:r>
              <a:rPr lang="cs-CZ" dirty="0"/>
              <a:t>pro adresnou podporu lékárenské péče v odlehlých oblastech</a:t>
            </a:r>
          </a:p>
          <a:p>
            <a:pPr marL="342900" indent="-342900">
              <a:buBlip>
                <a:blip r:embed="rId3"/>
              </a:buBlip>
            </a:pPr>
            <a:endParaRPr lang="cs-CZ" dirty="0"/>
          </a:p>
          <a:p>
            <a:r>
              <a:rPr lang="cs-CZ" b="1" dirty="0"/>
              <a:t>APLS podporuje naplnění fondu ze strany zdravotních pojišťoven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Pojišťovny vyzvaly poskytovatele, aby přišli s pravidly pro definici odlehlých oblastí</a:t>
            </a:r>
          </a:p>
          <a:p>
            <a:pPr marL="342900" indent="-342900">
              <a:buBlip>
                <a:blip r:embed="rId3"/>
              </a:buBlip>
            </a:pPr>
            <a:r>
              <a:rPr lang="cs-CZ" dirty="0"/>
              <a:t>Tuto roli chce naše asociace naplnit a navrhuje </a:t>
            </a:r>
            <a:r>
              <a:rPr lang="cs-CZ" b="1" dirty="0"/>
              <a:t>jasná a</a:t>
            </a:r>
            <a:r>
              <a:rPr lang="cs-CZ" dirty="0"/>
              <a:t> </a:t>
            </a:r>
            <a:r>
              <a:rPr lang="cs-CZ" b="1" dirty="0"/>
              <a:t>transparentní pravidla </a:t>
            </a:r>
            <a:r>
              <a:rPr lang="cs-CZ" dirty="0"/>
              <a:t>pro přidělování těchto dotací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Venkovské lékárny jako zlatý důl?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Dejme dotacím raději pravidla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FE7A2CD7-AEEF-4B85-B7A9-FEEE653092DE}"/>
              </a:ext>
            </a:extLst>
          </p:cNvPr>
          <p:cNvSpPr/>
          <p:nvPr/>
        </p:nvSpPr>
        <p:spPr>
          <a:xfrm>
            <a:off x="6618585" y="2870938"/>
            <a:ext cx="5357391" cy="13542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 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mil. Kč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 venkovské 	lékárny na rok 2019</a:t>
            </a:r>
          </a:p>
          <a:p>
            <a:endParaRPr lang="cs-CZ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zdroj: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Svaz zdravotních poj. ČR, 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http://szpcr.cz/dohodovaci-rizeni-2019/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Grafický objekt 3" descr="Žárovka">
            <a:extLst>
              <a:ext uri="{FF2B5EF4-FFF2-40B4-BE49-F238E27FC236}">
                <a16:creationId xmlns:a16="http://schemas.microsoft.com/office/drawing/2014/main" id="{BD2C00BF-D58E-4685-BCC2-F59EBD340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66697" y="2970257"/>
            <a:ext cx="601579" cy="60157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CFCBC7-C602-4308-BEAB-7040A002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737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8998" y="1454342"/>
            <a:ext cx="66259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Analyzovali jsme 83 obcí s počtem obyvatel 2 – 5 tisíc bez lékárny, které prezentovala ČLnK (studie doc. F. Podzimka, CSc.)</a:t>
            </a:r>
          </a:p>
          <a:p>
            <a:pPr marL="342900" indent="-342900">
              <a:buBlip>
                <a:blip r:embed="rId4"/>
              </a:buBlip>
            </a:pPr>
            <a:r>
              <a:rPr lang="cs-CZ" dirty="0"/>
              <a:t>Ve skutečnosti se jedná o 77 obcí – v 6 z nich je lékárna nebo výdejna léčiv</a:t>
            </a:r>
          </a:p>
          <a:p>
            <a:pPr marL="342900" indent="-342900">
              <a:buBlip>
                <a:blip r:embed="rId4"/>
              </a:buBlip>
            </a:pPr>
            <a:r>
              <a:rPr lang="cs-CZ" dirty="0"/>
              <a:t>Většina uvedených obcí je v blízkosti větších měst a v dojezdové vzdálenosti do 15 minut od nejbližší lékárny</a:t>
            </a:r>
          </a:p>
          <a:p>
            <a:pPr marL="342900" indent="-342900">
              <a:buBlip>
                <a:blip r:embed="rId4"/>
              </a:buBlip>
            </a:pPr>
            <a:r>
              <a:rPr lang="cs-CZ" dirty="0"/>
              <a:t>Pouze ze 4 obcí to k nejbližší lékárně trvá déle než 15 minut (dojezd do 20 minut)</a:t>
            </a:r>
          </a:p>
          <a:p>
            <a:endParaRPr lang="cs-CZ" dirty="0"/>
          </a:p>
          <a:p>
            <a:r>
              <a:rPr lang="cs-CZ" b="1" dirty="0"/>
              <a:t>Ve většině případů by mělo jít o dotační podporu stávajících lékáren v odlehlých oblastech než otevírání nových.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Venkovské lékárny jako zlatý důl?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Dejme dotacím raději pravidla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0B48A4-1920-45AE-8FB6-8DA693407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148" y="1542460"/>
            <a:ext cx="857250" cy="10763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3B9E9E-A303-41EC-9ECD-EC0A27EA23CA}"/>
              </a:ext>
            </a:extLst>
          </p:cNvPr>
          <p:cNvSpPr txBox="1"/>
          <p:nvPr/>
        </p:nvSpPr>
        <p:spPr>
          <a:xfrm>
            <a:off x="7966484" y="2615649"/>
            <a:ext cx="116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Jistebnice </a:t>
            </a:r>
          </a:p>
          <a:p>
            <a:pPr algn="ctr"/>
            <a:r>
              <a:rPr lang="cs-CZ" b="1" dirty="0">
                <a:solidFill>
                  <a:srgbClr val="F7A520"/>
                </a:solidFill>
              </a:rPr>
              <a:t>15 minut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965B4B9-1A5F-4E46-9521-459EE712F1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4154" y="1363789"/>
            <a:ext cx="857250" cy="119062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3B346E9-86C8-4E4B-ADF3-2804B1A8F5D8}"/>
              </a:ext>
            </a:extLst>
          </p:cNvPr>
          <p:cNvSpPr txBox="1"/>
          <p:nvPr/>
        </p:nvSpPr>
        <p:spPr>
          <a:xfrm>
            <a:off x="9710490" y="2615648"/>
            <a:ext cx="116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Křemže </a:t>
            </a:r>
          </a:p>
          <a:p>
            <a:pPr algn="ctr"/>
            <a:r>
              <a:rPr lang="cs-CZ" b="1" dirty="0">
                <a:solidFill>
                  <a:srgbClr val="F7A520"/>
                </a:solidFill>
              </a:rPr>
              <a:t>17 minut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19D27A83-6D61-4749-8B0D-5D1E499FD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3838" y="3420074"/>
            <a:ext cx="917883" cy="952161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F25511FE-B5C4-496F-BC88-62857F47B072}"/>
              </a:ext>
            </a:extLst>
          </p:cNvPr>
          <p:cNvSpPr txBox="1"/>
          <p:nvPr/>
        </p:nvSpPr>
        <p:spPr>
          <a:xfrm>
            <a:off x="9710490" y="4405966"/>
            <a:ext cx="116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Libina </a:t>
            </a:r>
          </a:p>
          <a:p>
            <a:pPr algn="ctr"/>
            <a:r>
              <a:rPr lang="cs-CZ" b="1" dirty="0">
                <a:solidFill>
                  <a:srgbClr val="F7A520"/>
                </a:solidFill>
              </a:rPr>
              <a:t>16 minut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93B07BE2-D82B-4856-9D8C-3DF8F7EC0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6484" y="3358712"/>
            <a:ext cx="1292495" cy="107136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DAE9F438-069E-4CA7-85E4-2ED83C172E99}"/>
              </a:ext>
            </a:extLst>
          </p:cNvPr>
          <p:cNvSpPr txBox="1"/>
          <p:nvPr/>
        </p:nvSpPr>
        <p:spPr>
          <a:xfrm>
            <a:off x="7697919" y="4372235"/>
            <a:ext cx="1829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Rokytnice v Orlických horách </a:t>
            </a:r>
          </a:p>
          <a:p>
            <a:pPr algn="ctr"/>
            <a:r>
              <a:rPr lang="cs-CZ" b="1" dirty="0">
                <a:solidFill>
                  <a:srgbClr val="F7A520"/>
                </a:solidFill>
              </a:rPr>
              <a:t>18 minut </a:t>
            </a:r>
          </a:p>
          <a:p>
            <a:pPr algn="ctr"/>
            <a:r>
              <a:rPr lang="cs-CZ" dirty="0"/>
              <a:t>(vlastní výdejna)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C8718413-5EA4-4492-81BD-36F684AF47D2}"/>
              </a:ext>
            </a:extLst>
          </p:cNvPr>
          <p:cNvSpPr/>
          <p:nvPr/>
        </p:nvSpPr>
        <p:spPr>
          <a:xfrm>
            <a:off x="572802" y="4770499"/>
            <a:ext cx="5472890" cy="12618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Nařízení vlády definuje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dostupnost k 	nejbližší lékárně 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minut</a:t>
            </a:r>
          </a:p>
          <a:p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zdroj: </a:t>
            </a:r>
            <a:r>
              <a:rPr lang="cs-CZ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Nařízení vlády č. 307/2012 Sb. o místní a časové dostupnosti 	zdravotních služeb</a:t>
            </a:r>
            <a:endParaRPr lang="cs-CZ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Grafický objekt 17" descr="Žárovka">
            <a:extLst>
              <a:ext uri="{FF2B5EF4-FFF2-40B4-BE49-F238E27FC236}">
                <a16:creationId xmlns:a16="http://schemas.microsoft.com/office/drawing/2014/main" id="{0DC07A63-BAB1-458B-B795-B844337AA8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1307" y="4827649"/>
            <a:ext cx="601579" cy="60157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1637FA-E81F-4F33-AAE7-6397DE73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101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9000" y="1454342"/>
            <a:ext cx="4943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rgbClr val="F7A5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Příklady obcí s 2 – 5 tisíc obyvatel </a:t>
            </a:r>
          </a:p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lékárny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Rudolfov – počet obyvatel 2579</a:t>
            </a:r>
          </a:p>
          <a:p>
            <a:endParaRPr lang="cs-CZ" dirty="0"/>
          </a:p>
          <a:p>
            <a:r>
              <a:rPr lang="cs-CZ" dirty="0"/>
              <a:t>	nejbližší lékárna v Českých Budějovicích </a:t>
            </a:r>
          </a:p>
          <a:p>
            <a:r>
              <a:rPr lang="cs-CZ" b="1" dirty="0">
                <a:solidFill>
                  <a:srgbClr val="F7A520"/>
                </a:solidFill>
              </a:rPr>
              <a:t>	7 minut (5,1 km)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Venkovské lékárny jako zlatý důl?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Dejme dotacím raději pravidla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261E60B-C395-467A-A0A1-55E8A891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69" t="26536" r="32141" b="19875"/>
          <a:stretch/>
        </p:blipFill>
        <p:spPr>
          <a:xfrm>
            <a:off x="6045692" y="1660870"/>
            <a:ext cx="5231144" cy="29425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5FA0AC-9090-4AD8-8E90-1F104AE91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578" y="3469796"/>
            <a:ext cx="469156" cy="469156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7890EF61-2ACA-47F5-B7BA-C9E95BB20C89}"/>
              </a:ext>
            </a:extLst>
          </p:cNvPr>
          <p:cNvSpPr/>
          <p:nvPr/>
        </p:nvSpPr>
        <p:spPr>
          <a:xfrm>
            <a:off x="572802" y="4868146"/>
            <a:ext cx="5472890" cy="8002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Ekonomicky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lékárna obvykle schopna 	přežít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obci nad 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3000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obyvatel</a:t>
            </a:r>
            <a:endParaRPr lang="cs-CZ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fický objekt 10" descr="Žárovka">
            <a:extLst>
              <a:ext uri="{FF2B5EF4-FFF2-40B4-BE49-F238E27FC236}">
                <a16:creationId xmlns:a16="http://schemas.microsoft.com/office/drawing/2014/main" id="{B1569016-6639-4ECF-B4FC-3FFF4668C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000" y="4973361"/>
            <a:ext cx="601579" cy="60157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EE752B7-5554-4685-B817-18006D5A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14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76F8533-10AE-49A8-BFF2-F493E9843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4" t="22286" r="24506" b="9194"/>
          <a:stretch/>
        </p:blipFill>
        <p:spPr>
          <a:xfrm>
            <a:off x="6045692" y="1660869"/>
            <a:ext cx="5231144" cy="294252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9000" y="1454342"/>
            <a:ext cx="4943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rgbClr val="F7A5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Příklady obcí s 2 – 5 tisíc obyvatel </a:t>
            </a:r>
          </a:p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lékárny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Baška – počet obyvatel 3799</a:t>
            </a:r>
          </a:p>
          <a:p>
            <a:endParaRPr lang="cs-CZ" dirty="0"/>
          </a:p>
          <a:p>
            <a:r>
              <a:rPr lang="cs-CZ" dirty="0"/>
              <a:t>	nejbližší lékárna ve Frýdku–Místku</a:t>
            </a:r>
          </a:p>
          <a:p>
            <a:r>
              <a:rPr lang="cs-CZ" b="1" dirty="0">
                <a:solidFill>
                  <a:srgbClr val="F7A520"/>
                </a:solidFill>
              </a:rPr>
              <a:t>	7 minut (5,1 km)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Venkovské lékárny jako zlatý důl?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Dejme dotacím raději pravidla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DE25911-FC26-4A12-B535-B70CB8B29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578" y="3469796"/>
            <a:ext cx="469156" cy="469156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9E5D9DDE-A511-4850-A16B-919114B861D7}"/>
              </a:ext>
            </a:extLst>
          </p:cNvPr>
          <p:cNvSpPr/>
          <p:nvPr/>
        </p:nvSpPr>
        <p:spPr>
          <a:xfrm>
            <a:off x="528412" y="4770491"/>
            <a:ext cx="547289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Ekonomicky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 lékárna obvykle schopna 	přežít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obci, 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kde je také	předepisující 	lékař.</a:t>
            </a:r>
            <a:endParaRPr lang="cs-CZ" sz="2800" dirty="0">
              <a:solidFill>
                <a:srgbClr val="F7A5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Grafický objekt 15" descr="Žárovka">
            <a:extLst>
              <a:ext uri="{FF2B5EF4-FFF2-40B4-BE49-F238E27FC236}">
                <a16:creationId xmlns:a16="http://schemas.microsoft.com/office/drawing/2014/main" id="{6F20BEC2-705E-4B75-9C47-F941E96FC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000" y="4931366"/>
            <a:ext cx="601579" cy="601579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ABAF13-31CE-4542-85B6-95E7E0CE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441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F17FA82-0FBA-455F-B43D-EA19D881E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03" t="29512" r="38890" b="27582"/>
          <a:stretch/>
        </p:blipFill>
        <p:spPr>
          <a:xfrm>
            <a:off x="6045692" y="1660870"/>
            <a:ext cx="5231144" cy="294251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11778ED-009F-A149-8852-F4258CD77C2F}"/>
              </a:ext>
            </a:extLst>
          </p:cNvPr>
          <p:cNvSpPr txBox="1"/>
          <p:nvPr/>
        </p:nvSpPr>
        <p:spPr>
          <a:xfrm>
            <a:off x="889000" y="1454342"/>
            <a:ext cx="4943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>
              <a:solidFill>
                <a:srgbClr val="F7A5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Příklady obcí s 2 – 5 tisíc obyvatel </a:t>
            </a:r>
          </a:p>
          <a:p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lékárny</a:t>
            </a:r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Lom – počet obyvatel 3705</a:t>
            </a:r>
          </a:p>
          <a:p>
            <a:endParaRPr lang="cs-CZ" dirty="0"/>
          </a:p>
          <a:p>
            <a:r>
              <a:rPr lang="cs-CZ" dirty="0"/>
              <a:t>	nejbližší lékárna v Litvínově</a:t>
            </a:r>
          </a:p>
          <a:p>
            <a:r>
              <a:rPr lang="cs-CZ" b="1" dirty="0">
                <a:solidFill>
                  <a:srgbClr val="F7A520"/>
                </a:solidFill>
              </a:rPr>
              <a:t>	4 minut (3,5 km)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071C8FFF-77F6-4FB4-82BA-8F1F4009CD5A}"/>
              </a:ext>
            </a:extLst>
          </p:cNvPr>
          <p:cNvSpPr/>
          <p:nvPr/>
        </p:nvSpPr>
        <p:spPr>
          <a:xfrm>
            <a:off x="10287819" y="5257418"/>
            <a:ext cx="1142181" cy="1142181"/>
          </a:xfrm>
          <a:prstGeom prst="ellipse">
            <a:avLst/>
          </a:prstGeom>
          <a:solidFill>
            <a:srgbClr val="F7A52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Respekt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Dialog</a:t>
            </a:r>
          </a:p>
          <a:p>
            <a:pPr algn="ctr"/>
            <a:r>
              <a:rPr lang="cs-CZ" sz="1400" b="1" i="1" dirty="0">
                <a:solidFill>
                  <a:schemeClr val="bg1"/>
                </a:solidFill>
              </a:rPr>
              <a:t>Služba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DE0CB82-FD9C-40E2-845C-4971C2839D41}"/>
              </a:ext>
            </a:extLst>
          </p:cNvPr>
          <p:cNvSpPr txBox="1"/>
          <p:nvPr/>
        </p:nvSpPr>
        <p:spPr>
          <a:xfrm>
            <a:off x="6045692" y="6261100"/>
            <a:ext cx="5384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Kontakt: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+420 602652729, </a:t>
            </a:r>
            <a:r>
              <a:rPr lang="cs-CZ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reditel@apleks.cz, www.apleks.cz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A1D375-3102-47B2-8C8F-3FF0F7ED822E}"/>
              </a:ext>
            </a:extLst>
          </p:cNvPr>
          <p:cNvSpPr txBox="1"/>
          <p:nvPr/>
        </p:nvSpPr>
        <p:spPr>
          <a:xfrm>
            <a:off x="4280270" y="268177"/>
            <a:ext cx="7149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Venkovské lékárny jako zlatý důl?</a:t>
            </a:r>
          </a:p>
          <a:p>
            <a:pPr algn="r"/>
            <a:r>
              <a:rPr lang="cs-CZ" dirty="0">
                <a:solidFill>
                  <a:srgbClr val="F7A52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Dejme dotacím raději pravidla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AA43A4-14F4-4EEB-BC67-6ACA4F4E8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578" y="3469796"/>
            <a:ext cx="469156" cy="46915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9F34D912-FD48-4579-814C-383A4C03FC2B}"/>
              </a:ext>
            </a:extLst>
          </p:cNvPr>
          <p:cNvSpPr/>
          <p:nvPr/>
        </p:nvSpPr>
        <p:spPr>
          <a:xfrm>
            <a:off x="572802" y="4614042"/>
            <a:ext cx="547289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Švédsko</a:t>
            </a:r>
            <a:r>
              <a:rPr lang="cs-CZ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cs-CZ" sz="2800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lang="cs-CZ" b="1" dirty="0">
                <a:solidFill>
                  <a:srgbClr val="F7A5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km </a:t>
            </a:r>
            <a:r>
              <a:rPr lang="cs-CZ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nejbližší lékárny 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je podmínkou pro získání dotace</a:t>
            </a:r>
          </a:p>
          <a:p>
            <a:r>
              <a:rPr lang="cs-CZ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r>
              <a:rPr lang="cs-CZ" sz="10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zdroj: </a:t>
            </a:r>
            <a:r>
              <a:rPr lang="cs-CZ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www.apatykar.cz</a:t>
            </a:r>
            <a:r>
              <a:rPr lang="cs-CZ" sz="1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Grafický objekt 14" descr="Žárovka">
            <a:extLst>
              <a:ext uri="{FF2B5EF4-FFF2-40B4-BE49-F238E27FC236}">
                <a16:creationId xmlns:a16="http://schemas.microsoft.com/office/drawing/2014/main" id="{37D95D4C-5BC3-40C1-8F95-0716D570A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1406" y="4867250"/>
            <a:ext cx="601579" cy="601579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968A0F3-29A4-4A65-8A7B-5F9E6FCF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465BB-6DE3-F043-9143-74E2745CBE1D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18055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6BC76BC-42DD-455C-9C22-77D7D1BBE96E}">
  <we:reference id="wa104178141" version="3.10.0.52" store="cs-CZ" storeType="OMEX"/>
  <we:alternateReferences>
    <we:reference id="WA104178141" version="3.10.0.52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1521</Words>
  <Application>Microsoft Office PowerPoint</Application>
  <PresentationFormat>Širokoúhlá obrazovka</PresentationFormat>
  <Paragraphs>309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Open Sans Extrabold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APLS</cp:lastModifiedBy>
  <cp:revision>1</cp:revision>
  <cp:lastPrinted>2018-07-18T15:19:01Z</cp:lastPrinted>
  <dcterms:created xsi:type="dcterms:W3CDTF">2018-05-30T05:39:32Z</dcterms:created>
  <dcterms:modified xsi:type="dcterms:W3CDTF">2018-07-18T16:01:57Z</dcterms:modified>
</cp:coreProperties>
</file>